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57" r:id="rId6"/>
    <p:sldId id="258" r:id="rId7"/>
    <p:sldId id="259" r:id="rId8"/>
    <p:sldId id="264" r:id="rId9"/>
    <p:sldId id="263" r:id="rId10"/>
    <p:sldId id="265" r:id="rId11"/>
    <p:sldId id="267" r:id="rId12"/>
    <p:sldId id="266" r:id="rId13"/>
    <p:sldId id="268" r:id="rId14"/>
    <p:sldId id="260" r:id="rId15"/>
    <p:sldId id="261" r:id="rId16"/>
    <p:sldId id="262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XQTeS8f9w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OpKoSGv0I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ULytfpp5D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ECDC1-473A-4140-A1D4-4F58A5DCB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Gezondheid blok 1.02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6C4CDA-F654-4E82-A7B4-B60F9A2F24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Niveau 2 leerjaar 1</a:t>
            </a:r>
          </a:p>
        </p:txBody>
      </p:sp>
    </p:spTree>
    <p:extLst>
      <p:ext uri="{BB962C8B-B14F-4D97-AF65-F5344CB8AC3E}">
        <p14:creationId xmlns:p14="http://schemas.microsoft.com/office/powerpoint/2010/main" val="43820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3620-B476-4A40-91EB-9983EC1E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Hart in actie</a:t>
            </a:r>
          </a:p>
        </p:txBody>
      </p:sp>
      <p:pic>
        <p:nvPicPr>
          <p:cNvPr id="4" name="Onlinemedia 3" title="Bouw en werking van het hart">
            <a:hlinkClick r:id="" action="ppaction://media"/>
            <a:extLst>
              <a:ext uri="{FF2B5EF4-FFF2-40B4-BE49-F238E27FC236}">
                <a16:creationId xmlns:a16="http://schemas.microsoft.com/office/drawing/2014/main" id="{B9D6033B-B95C-4C19-B1ED-D7BC64749F5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02338" y="2566988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1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1172D-DACF-42A4-B636-A1EF781E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Ademhalings-</a:t>
            </a:r>
            <a:br>
              <a:rPr lang="nl-NL" dirty="0"/>
            </a:br>
            <a:r>
              <a:rPr lang="nl-NL" dirty="0"/>
              <a:t>stelsel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B694833-6DE8-42FB-B2B0-A86BB94CF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Functie ademhalen</a:t>
            </a:r>
          </a:p>
          <a:p>
            <a:pPr lvl="1"/>
            <a:r>
              <a:rPr lang="nl-NL" dirty="0"/>
              <a:t>Verkrijgen van zuurstof</a:t>
            </a:r>
          </a:p>
          <a:p>
            <a:pPr lvl="1"/>
            <a:r>
              <a:rPr lang="nl-NL" dirty="0"/>
              <a:t>Nodig voor de verbranding</a:t>
            </a:r>
          </a:p>
          <a:p>
            <a:pPr lvl="1"/>
            <a:r>
              <a:rPr lang="nl-NL" dirty="0"/>
              <a:t>Verbranding levert warmte en energie</a:t>
            </a:r>
          </a:p>
          <a:p>
            <a:pPr lvl="1"/>
            <a:r>
              <a:rPr lang="nl-NL" dirty="0"/>
              <a:t>Verbranding levert ook afvalproducten (koolstofdioxide en waterdamp)</a:t>
            </a:r>
          </a:p>
          <a:p>
            <a:pPr lvl="1"/>
            <a:r>
              <a:rPr lang="nl-NL" dirty="0"/>
              <a:t>Uitscheiden afvalstoffen</a:t>
            </a:r>
          </a:p>
        </p:txBody>
      </p:sp>
    </p:spTree>
    <p:extLst>
      <p:ext uri="{BB962C8B-B14F-4D97-AF65-F5344CB8AC3E}">
        <p14:creationId xmlns:p14="http://schemas.microsoft.com/office/powerpoint/2010/main" val="240980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67CCB-651F-4CDA-B60A-34618985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van het ademhalings-</a:t>
            </a:r>
            <a:br>
              <a:rPr lang="nl-NL" dirty="0"/>
            </a:br>
            <a:r>
              <a:rPr lang="nl-NL" dirty="0"/>
              <a:t>stelsel.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1EC6C61-7531-4E55-843E-864236B3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863600"/>
            <a:ext cx="7315200" cy="5121275"/>
          </a:xfrm>
        </p:spPr>
        <p:txBody>
          <a:bodyPr/>
          <a:lstStyle/>
          <a:p>
            <a:r>
              <a:rPr lang="nl-NL" dirty="0"/>
              <a:t>Aanvoerende luchtwegen</a:t>
            </a:r>
          </a:p>
          <a:p>
            <a:pPr lvl="1"/>
            <a:r>
              <a:rPr lang="nl-NL" dirty="0"/>
              <a:t>Neusholte (warm en vochtig)</a:t>
            </a:r>
          </a:p>
          <a:p>
            <a:pPr lvl="1"/>
            <a:r>
              <a:rPr lang="nl-NL" dirty="0"/>
              <a:t>Keelholte (warm en vochtig)</a:t>
            </a:r>
          </a:p>
          <a:p>
            <a:pPr lvl="1"/>
            <a:r>
              <a:rPr lang="nl-NL" dirty="0"/>
              <a:t>Luchtpijp  (kraakbeenringen)</a:t>
            </a:r>
          </a:p>
          <a:p>
            <a:pPr lvl="1"/>
            <a:r>
              <a:rPr lang="nl-NL" dirty="0"/>
              <a:t>Vertakte luchtpijp (bronchiën)</a:t>
            </a:r>
          </a:p>
          <a:p>
            <a:r>
              <a:rPr lang="nl-NL" dirty="0"/>
              <a:t>Longen</a:t>
            </a:r>
          </a:p>
          <a:p>
            <a:pPr lvl="1"/>
            <a:r>
              <a:rPr lang="nl-NL" dirty="0"/>
              <a:t>Longblaasjes met dunne wand</a:t>
            </a:r>
          </a:p>
          <a:p>
            <a:pPr lvl="1"/>
            <a:r>
              <a:rPr lang="nl-NL" dirty="0"/>
              <a:t>Hier vindt de eigenlijke gaswisseling plaats. (zuurstof naar </a:t>
            </a:r>
            <a:r>
              <a:rPr lang="nl-NL" dirty="0" err="1"/>
              <a:t>koolstofdioxie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523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17057-CD56-4EC1-AAB1-B75290AB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gaat dat dan?</a:t>
            </a:r>
          </a:p>
        </p:txBody>
      </p:sp>
      <p:pic>
        <p:nvPicPr>
          <p:cNvPr id="4" name="Onlinemedia 3" title="Ademhaling">
            <a:hlinkClick r:id="" action="ppaction://media"/>
            <a:extLst>
              <a:ext uri="{FF2B5EF4-FFF2-40B4-BE49-F238E27FC236}">
                <a16:creationId xmlns:a16="http://schemas.microsoft.com/office/drawing/2014/main" id="{D53584C5-62C5-48CC-BACF-51C54A5BF2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02338" y="2566988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7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64552-A6C1-4933-8605-E10BA306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2A4877A-6527-407B-BBD8-9B44911DE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777" y="1694642"/>
            <a:ext cx="5962056" cy="3338751"/>
          </a:xfrm>
        </p:spPr>
      </p:pic>
    </p:spTree>
    <p:extLst>
      <p:ext uri="{BB962C8B-B14F-4D97-AF65-F5344CB8AC3E}">
        <p14:creationId xmlns:p14="http://schemas.microsoft.com/office/powerpoint/2010/main" val="3487925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233EC-4E83-42AC-B7C9-C6D6956D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40DE5F-7402-4D4F-8723-00BE8672A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krijgt een werkblad van de docent. </a:t>
            </a:r>
          </a:p>
          <a:p>
            <a:r>
              <a:rPr lang="nl-NL" dirty="0"/>
              <a:t>Zet hierbij de juiste naam bij de onderdelen van het hart.</a:t>
            </a:r>
          </a:p>
          <a:p>
            <a:r>
              <a:rPr lang="nl-NL" dirty="0"/>
              <a:t>Heb je nog tijd over dan mag je de puzzel </a:t>
            </a:r>
            <a:r>
              <a:rPr lang="nl-NL"/>
              <a:t>over transport maken.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33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149C0-242A-4315-82D0-865FD5D5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in dit blok?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20D4E4-E456-401D-882D-7146F4089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 van het blok kan je:</a:t>
            </a:r>
          </a:p>
          <a:p>
            <a:pPr lvl="1"/>
            <a:r>
              <a:rPr lang="nl-NL" dirty="0"/>
              <a:t>Uitleggen hoe de ademhaling werkt</a:t>
            </a:r>
          </a:p>
          <a:p>
            <a:pPr lvl="1"/>
            <a:r>
              <a:rPr lang="nl-NL" dirty="0"/>
              <a:t>Uitleggen wat de functie is van het hart.</a:t>
            </a:r>
          </a:p>
          <a:p>
            <a:pPr lvl="1"/>
            <a:r>
              <a:rPr lang="nl-NL" dirty="0"/>
              <a:t>Het verschil in grote en kleine bloedsomloop uitleggen</a:t>
            </a:r>
          </a:p>
          <a:p>
            <a:pPr lvl="1"/>
            <a:r>
              <a:rPr lang="nl-NL" dirty="0"/>
              <a:t>Verschillende fasen van geboorteproces varkens en rund beschrijven en herkennen</a:t>
            </a:r>
          </a:p>
          <a:p>
            <a:pPr lvl="1"/>
            <a:r>
              <a:rPr lang="nl-NL" dirty="0"/>
              <a:t>Uitleggen wat micro-organismen zijn en aangeven welke schadelijk zijn voor de gezondheid van dieren</a:t>
            </a:r>
          </a:p>
          <a:p>
            <a:pPr lvl="1"/>
            <a:r>
              <a:rPr lang="nl-NL" dirty="0"/>
              <a:t>Uitleggen wat een virus is en de belangrijkste virusziekten noemen</a:t>
            </a:r>
          </a:p>
          <a:p>
            <a:pPr lvl="1"/>
            <a:r>
              <a:rPr lang="nl-NL" dirty="0"/>
              <a:t>Kenmerken van aandoeningen bij runderen benoemen. </a:t>
            </a:r>
          </a:p>
          <a:p>
            <a:pPr lvl="1"/>
            <a:r>
              <a:rPr lang="nl-NL" dirty="0"/>
              <a:t>Kenmerken van aandoeningen bij varkens benoemen.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617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5AB77-122B-478A-B146-7631D356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vandaag doen?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F72C4-F5B7-408B-923B-0342E7F3A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 van de les kan je</a:t>
            </a:r>
          </a:p>
          <a:p>
            <a:pPr lvl="1"/>
            <a:r>
              <a:rPr lang="nl-NL" dirty="0"/>
              <a:t>Uitleggen wat het verschil is tussen de grote- en de kleine bloedsomloop.</a:t>
            </a:r>
          </a:p>
          <a:p>
            <a:pPr lvl="1"/>
            <a:r>
              <a:rPr lang="nl-NL" dirty="0"/>
              <a:t>De functie en de werking van het hart uitleggen. </a:t>
            </a:r>
          </a:p>
          <a:p>
            <a:pPr lvl="1"/>
            <a:r>
              <a:rPr lang="nl-NL" dirty="0"/>
              <a:t>Kenmerken van slagaders en aders uitleggen. </a:t>
            </a:r>
          </a:p>
          <a:p>
            <a:pPr lvl="1"/>
            <a:r>
              <a:rPr lang="nl-NL" dirty="0"/>
              <a:t>De onderdelen van het ademhalingsstelsel noemen en de functies hiervan aangeven. </a:t>
            </a:r>
          </a:p>
        </p:txBody>
      </p:sp>
    </p:spTree>
    <p:extLst>
      <p:ext uri="{BB962C8B-B14F-4D97-AF65-F5344CB8AC3E}">
        <p14:creationId xmlns:p14="http://schemas.microsoft.com/office/powerpoint/2010/main" val="235256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E8514-1C31-4D48-82F2-BD9D99A9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 transporteren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89D4A8-2FDF-4A47-AE18-BB62134B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Bloed wordt vervoerd door middel van het hart en de verschillende aders in het lichaam.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800A41-BF1D-4C9C-AB6F-407D31958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117" y="1671533"/>
            <a:ext cx="6195675" cy="43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8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7417F-F56C-4018-BA29-89FAF4A4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 bloed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3E70D4-0710-43CC-97EC-213B5E51A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Functies:</a:t>
            </a:r>
          </a:p>
          <a:p>
            <a:pPr lvl="1"/>
            <a:r>
              <a:rPr lang="nl-NL" dirty="0"/>
              <a:t>Transporteren zuurstof</a:t>
            </a:r>
          </a:p>
          <a:p>
            <a:pPr lvl="1"/>
            <a:r>
              <a:rPr lang="nl-NL" dirty="0"/>
              <a:t>Transporteren voedingsstoffen (in de dunne darm in het bloed terecht)</a:t>
            </a:r>
          </a:p>
          <a:p>
            <a:pPr lvl="1"/>
            <a:r>
              <a:rPr lang="nl-NL" dirty="0"/>
              <a:t>Transporteren koolstofdioxide</a:t>
            </a:r>
          </a:p>
          <a:p>
            <a:pPr lvl="1"/>
            <a:r>
              <a:rPr lang="nl-NL" dirty="0"/>
              <a:t>Transporteren afvalstoffen</a:t>
            </a:r>
          </a:p>
          <a:p>
            <a:pPr lvl="1"/>
            <a:r>
              <a:rPr lang="nl-NL" dirty="0"/>
              <a:t>Transporteren en verdelen warmte</a:t>
            </a:r>
          </a:p>
          <a:p>
            <a:pPr lvl="1"/>
            <a:r>
              <a:rPr lang="nl-NL" dirty="0"/>
              <a:t>Beschermen tegen ziektekiemen</a:t>
            </a:r>
          </a:p>
          <a:p>
            <a:pPr lvl="1"/>
            <a:r>
              <a:rPr lang="nl-NL" dirty="0"/>
              <a:t>Transporteren hormonen en afweerstoffen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97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D4D82-7DE0-4080-ABCC-D948ADF1E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 bloed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8C2739-C6BA-4F7C-ADEE-5079CEB7D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Bloed bestaat uit verschillende onderdelen. </a:t>
            </a:r>
          </a:p>
          <a:p>
            <a:r>
              <a:rPr lang="nl-NL" dirty="0"/>
              <a:t>Samenstelling:</a:t>
            </a:r>
          </a:p>
          <a:p>
            <a:pPr lvl="1"/>
            <a:r>
              <a:rPr lang="nl-NL" dirty="0"/>
              <a:t>Bloedcellen( 45%)</a:t>
            </a:r>
          </a:p>
          <a:p>
            <a:pPr lvl="2"/>
            <a:r>
              <a:rPr lang="nl-NL" dirty="0"/>
              <a:t>Rode bloedlichaampjes</a:t>
            </a:r>
          </a:p>
          <a:p>
            <a:pPr lvl="2"/>
            <a:r>
              <a:rPr lang="nl-NL" dirty="0"/>
              <a:t>Witte bloedlichaampjes</a:t>
            </a:r>
          </a:p>
          <a:p>
            <a:pPr lvl="2"/>
            <a:r>
              <a:rPr lang="nl-NL" dirty="0"/>
              <a:t>Bloedplaatjes</a:t>
            </a:r>
          </a:p>
          <a:p>
            <a:pPr lvl="1"/>
            <a:r>
              <a:rPr lang="nl-NL" dirty="0"/>
              <a:t>Bloedplasma (55%) (heldere vloeistof)</a:t>
            </a:r>
          </a:p>
          <a:p>
            <a:pPr lvl="2"/>
            <a:r>
              <a:rPr lang="nl-NL" dirty="0"/>
              <a:t>Voedingsstoffen, eiwitten en afvalstoffen</a:t>
            </a:r>
          </a:p>
          <a:p>
            <a:pPr marL="960120" lvl="2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4" descr="http://www.hematologienederland.nl/sites/default/files/samenstelling_1.jpg">
            <a:extLst>
              <a:ext uri="{FF2B5EF4-FFF2-40B4-BE49-F238E27FC236}">
                <a16:creationId xmlns:a16="http://schemas.microsoft.com/office/drawing/2014/main" id="{86A21516-2ED5-4246-BD9C-C7EE28E2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420" y="1381495"/>
            <a:ext cx="1991494" cy="3724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26404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0E665-0742-4DF2-A2C6-1B1C2E38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Grote en kleine bloedsomloop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35DB38-5AAA-44D7-9425-6370F4AB4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verschillende bloedsomlopen. Noemt met een dubbele bloedsomloop</a:t>
            </a:r>
          </a:p>
          <a:p>
            <a:r>
              <a:rPr lang="nl-NL" dirty="0"/>
              <a:t>Kleine bloedsomloop gaat van longen naar het hart en weer terug naar het hart. </a:t>
            </a:r>
          </a:p>
          <a:p>
            <a:r>
              <a:rPr lang="nl-NL" dirty="0"/>
              <a:t>Grote bloedsomloop gaat van hart naar de rest van het lichaam en weer terug naar het hart.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0477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9F2F8-E26E-4A2E-BFAD-CF7D0F3A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Bloedomloop en bloedvaten</a:t>
            </a:r>
          </a:p>
        </p:txBody>
      </p:sp>
      <p:pic>
        <p:nvPicPr>
          <p:cNvPr id="4" name="Onlinemedia 3" title="Bloedsomloop en bloedvaten uitgelegd">
            <a:hlinkClick r:id="" action="ppaction://media"/>
            <a:extLst>
              <a:ext uri="{FF2B5EF4-FFF2-40B4-BE49-F238E27FC236}">
                <a16:creationId xmlns:a16="http://schemas.microsoft.com/office/drawing/2014/main" id="{45AF1DF8-5AF2-4BF8-8CF2-91D7A310B8C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02338" y="2566988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5D28E-CB00-45BA-BA1B-2851144D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hart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8F1CF0-58D0-4F8A-A1BF-D0F4E035B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Bestaat uit vier holle delen. </a:t>
            </a:r>
          </a:p>
          <a:p>
            <a:pPr lvl="1"/>
            <a:r>
              <a:rPr lang="nl-NL" dirty="0"/>
              <a:t>Linkerboezem: zuurstofrijk bloed vanuit de longen hart binnen</a:t>
            </a:r>
          </a:p>
          <a:p>
            <a:pPr lvl="1"/>
            <a:r>
              <a:rPr lang="nl-NL" dirty="0"/>
              <a:t>Linkerkamer: zuurstofrijk bloed wegpompen het hele lichaam in. Heel gespierd</a:t>
            </a:r>
          </a:p>
          <a:p>
            <a:pPr lvl="1"/>
            <a:r>
              <a:rPr lang="nl-NL" dirty="0"/>
              <a:t>Rechterboezem: zuurstofarm bloed van het lichaam hart binnen</a:t>
            </a:r>
          </a:p>
          <a:p>
            <a:pPr lvl="1"/>
            <a:r>
              <a:rPr lang="nl-NL" dirty="0"/>
              <a:t>Rechterkamer: zuurstofarm bloed naar de longen pompen</a:t>
            </a:r>
          </a:p>
          <a:p>
            <a:r>
              <a:rPr lang="nl-NL" dirty="0"/>
              <a:t>Holtes in het hart afgesloten door hartkleppen en halvemaanvormige kleppen. </a:t>
            </a:r>
          </a:p>
        </p:txBody>
      </p:sp>
    </p:spTree>
    <p:extLst>
      <p:ext uri="{BB962C8B-B14F-4D97-AF65-F5344CB8AC3E}">
        <p14:creationId xmlns:p14="http://schemas.microsoft.com/office/powerpoint/2010/main" val="372388805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3" ma:contentTypeDescription="Een nieuw document maken." ma:contentTypeScope="" ma:versionID="cdf8280e4522fbe0d91a1e34a1c69600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dacaa48a9419e168a0556b770992c45e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534E20-8863-4ABB-864A-8BF819C79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0DEC17-1056-42B5-A471-9526953CC5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290EB8-50B1-471C-BB64-ED850DF4C84A}">
  <ds:schemaRefs>
    <ds:schemaRef ds:uri="http://purl.org/dc/elements/1.1/"/>
    <ds:schemaRef ds:uri="http://schemas.microsoft.com/office/2006/documentManagement/types"/>
    <ds:schemaRef ds:uri="bfe1b49f-1cd4-47d5-a3dc-4ad9ba0da7af"/>
    <ds:schemaRef ds:uri="http://purl.org/dc/terms/"/>
    <ds:schemaRef ds:uri="http://purl.org/dc/dcmitype/"/>
    <ds:schemaRef ds:uri="c2e09757-d42c-4fcd-ae27-c71d4b258210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50</TotalTime>
  <Words>460</Words>
  <Application>Microsoft Office PowerPoint</Application>
  <PresentationFormat>Breedbeeld</PresentationFormat>
  <Paragraphs>84</Paragraphs>
  <Slides>15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Corbel</vt:lpstr>
      <vt:lpstr>Wingdings 2</vt:lpstr>
      <vt:lpstr>Frame</vt:lpstr>
      <vt:lpstr>Gezondheid blok 1.02</vt:lpstr>
      <vt:lpstr>Wat gaan we doen in dit blok?</vt:lpstr>
      <vt:lpstr>Wat gaan we vandaag doen? </vt:lpstr>
      <vt:lpstr>Bloed transporteren</vt:lpstr>
      <vt:lpstr>Functie bloed</vt:lpstr>
      <vt:lpstr>Functie bloed</vt:lpstr>
      <vt:lpstr>Grote en kleine bloedsomloop</vt:lpstr>
      <vt:lpstr>Bloedomloop en bloedvaten</vt:lpstr>
      <vt:lpstr>Het hart</vt:lpstr>
      <vt:lpstr>Hart in actie</vt:lpstr>
      <vt:lpstr>Ademhalings- stelsel</vt:lpstr>
      <vt:lpstr>Onderdelen van het ademhalings- stelsel. </vt:lpstr>
      <vt:lpstr>Hoe gaat dat dan?</vt:lpstr>
      <vt:lpstr>Vragen?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Gezondheid blok 1.02</dc:title>
  <dc:creator>Corine Harkink</dc:creator>
  <cp:lastModifiedBy>Corine Harkink</cp:lastModifiedBy>
  <cp:revision>9</cp:revision>
  <dcterms:created xsi:type="dcterms:W3CDTF">2022-11-15T14:03:43Z</dcterms:created>
  <dcterms:modified xsi:type="dcterms:W3CDTF">2022-11-15T14:54:11Z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